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7" r:id="rId5"/>
    <p:sldId id="265" r:id="rId6"/>
    <p:sldId id="268" r:id="rId7"/>
    <p:sldId id="266" r:id="rId8"/>
    <p:sldId id="267" r:id="rId9"/>
    <p:sldId id="269" r:id="rId10"/>
    <p:sldId id="271" r:id="rId11"/>
    <p:sldId id="270" r:id="rId12"/>
    <p:sldId id="258" r:id="rId13"/>
    <p:sldId id="264" r:id="rId14"/>
    <p:sldId id="259" r:id="rId15"/>
    <p:sldId id="260" r:id="rId16"/>
    <p:sldId id="26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DA9C"/>
    <a:srgbClr val="D3C35D"/>
    <a:srgbClr val="FCBB04"/>
    <a:srgbClr val="2D1C30"/>
    <a:srgbClr val="3B253F"/>
    <a:srgbClr val="4A1B1A"/>
    <a:srgbClr val="1334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8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ysClr val="windowText" lastClr="000000"/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ysClr val="windowText" lastClr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ysClr val="windowText" lastClr="000000"/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rgbClr val="E4DA9C"/>
            </a:solidFill>
          </a:ln>
          <a:solidFill>
            <a:srgbClr val="E4DA9C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ic.academic.ru/dic.nsf/ogegova/278774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7772400" cy="1470025"/>
          </a:xfrm>
        </p:spPr>
        <p:txBody>
          <a:bodyPr/>
          <a:lstStyle/>
          <a:p>
            <a:r>
              <a:rPr lang="ru-RU" dirty="0"/>
              <a:t>ОТКРЫТЫЙ УРОК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2564904"/>
            <a:ext cx="7160840" cy="1719808"/>
          </a:xfrm>
        </p:spPr>
        <p:txBody>
          <a:bodyPr>
            <a:normAutofit/>
          </a:bodyPr>
          <a:lstStyle/>
          <a:p>
            <a:r>
              <a:rPr lang="ru-RU" dirty="0"/>
              <a:t>по творчеству</a:t>
            </a:r>
          </a:p>
          <a:p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МИХ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АИЛА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ВЕЛЛЕРА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851920" y="3933056"/>
            <a:ext cx="1800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</a:rPr>
              <a:t>11 КЛАСС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41064" y="479715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Учитель русского языка и литературы: </a:t>
            </a:r>
            <a:r>
              <a:rPr lang="ru-RU" dirty="0" err="1">
                <a:solidFill>
                  <a:schemeClr val="bg1"/>
                </a:solidFill>
              </a:rPr>
              <a:t>Хормушко</a:t>
            </a:r>
            <a:r>
              <a:rPr lang="ru-RU" dirty="0">
                <a:solidFill>
                  <a:schemeClr val="bg1"/>
                </a:solidFill>
              </a:rPr>
              <a:t> Е.А.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Интервью с Кошельком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Женя\Desktop\katalog-oboe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340768"/>
            <a:ext cx="7092280" cy="4728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Женя\Desktop\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346471"/>
            <a:ext cx="3707904" cy="472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248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Женя\Desktop\500028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6320" y="3789040"/>
            <a:ext cx="378042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548680"/>
            <a:ext cx="820891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 проблем в рассказе «Кошелек»: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роблема зависимости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мира материального,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роблема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исчезновения доброты,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погружения в мир капиталистических отношений,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роблема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невозможности </a:t>
            </a:r>
            <a:endParaRPr lang="ru-RU" sz="2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противостоять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силе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денег.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99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«Деревня на своем веку повидала всякое… Вот так худо-бедно и жила деревня, держась своего мeста на яру у левогоберега,  встречая и провожая годы, как воду, по  которой сносились с другимипоселениями и возле  которой извечно кормились. И как нет, казалось, конца икрая бегущей воде, нeт и веку деревне:  уходили  на погост одни, нарождалисьдругие, заваливались старые постройки, рубились новые.Так  и жила деревня,перемогая любые времена и напасти, триста с  лишним годов, за кои на верхнеммысу  намыло, поди,  с  полверсты земли,  пока не грянул  однажды слух,  чтодальше  деревне не  живать, не бывать.  Ниже  по Ангаре  строят  плотину дляэлектростанции, вода  по  реке и  речкам  поднимется  и  разольется, затопитмногие земли  и в том числе  в первую очередь,  конечно,…»1976 год</a:t>
            </a:r>
            <a:r>
              <a:rPr kumimoji="0" lang="ru-RU" alt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«Деревня на своем веку повидала всякое… Вот так худо-бедно и жила деревня, держась своего мeста на яру у левогоберега,  встречая и провожая годы, как воду, по  которой сносились с другимипоселениями и возле  которой извечно кормились. И как нет, казалось, конца икрая бегущей воде, нeт и веку деревне:  уходили  на погост одни, нарождалисьдругие, заваливались старые постройки, рубились новые.Так  и жила деревня,перемогая любые времена и напасти, триста с  лишним годов, за кои на верхнеммысу  намыло, поди,  с  полверсты земли,  пока не грянул  однажды слух,  чтодальше  деревне не  живать, не бывать.  Ниже  по Ангаре  строят  плотину дляэлектростанции, вода  по  реке и  речкам  поднимется  и  разольется, затопитмногие земли  и в том числе  в первую очередь,  конечно,…»1976 год</a:t>
            </a:r>
            <a:r>
              <a:rPr kumimoji="0" lang="ru-RU" alt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4800" y="304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«Деревня на своем веку повидала всякое… Вот так худо-бедно и жила деревня, держась своего мeста на яру у левогоберега,  встречая и провожая годы, как воду, по  которой сносились с другимипоселениями и возле  которой извечно кормились. И как нет, казалось, конца икрая бегущей воде, нeт и веку деревне:  уходили  на погост одни, нарождалисьдругие, заваливались старые постройки, рубились новые.Так  и жила деревня,перемогая любые времена и напасти, триста с  лишним годов, за кои на верхнеммысу  намыло, поди,  с  полверсты земли,  пока не грянул  однажды слух,  чтодальше  деревне не  живать, не бывать.  Ниже  по Ангаре  строят  плотину дляэлектростанции, вода  по  реке и  речкам  поднимется  и  разольется, затопитмногие земли  и в том числе  в первую очередь,  конечно,…»1976 год</a:t>
            </a:r>
            <a:r>
              <a:rPr kumimoji="0" lang="ru-RU" alt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043608" y="836712"/>
            <a:ext cx="7632848" cy="56673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5400" b="1" kern="1200">
                <a:ln w="19050">
                  <a:solidFill>
                    <a:srgbClr val="E4DA9C"/>
                  </a:solidFill>
                </a:ln>
                <a:solidFill>
                  <a:srgbClr val="E4DA9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New Tai Lue" panose="020B0502040204020203" pitchFamily="34" charset="0"/>
                <a:ea typeface="+mj-ea"/>
                <a:cs typeface="Microsoft New Tai Lue" panose="020B0502040204020203" pitchFamily="34" charset="0"/>
              </a:defRPr>
            </a:lvl1pPr>
          </a:lstStyle>
          <a:p>
            <a:r>
              <a:rPr lang="ru-RU" sz="2800" dirty="0" smtClean="0"/>
              <a:t>Задание 1. </a:t>
            </a:r>
            <a:r>
              <a:rPr lang="ru-RU" sz="2800" dirty="0"/>
              <a:t>А</a:t>
            </a:r>
            <a:r>
              <a:rPr lang="ru-RU" sz="2800" dirty="0" smtClean="0"/>
              <a:t>нализ художественной речи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71972" y="1988840"/>
            <a:ext cx="770485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Чтобы выразить чувства главного героя автор использует синтаксический приём (А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)___( </a:t>
            </a:r>
            <a:r>
              <a:rPr lang="ru-RU" sz="2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предложения: (15)Выговорил я вам тогда, да, рассердился даже, помню! (22) Квиты!)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(Б)___(</a:t>
            </a:r>
            <a:r>
              <a:rPr lang="ru-RU" sz="2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предложения: (3) У меня нервы скверные.(4) Как у многих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.). 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Второстепенные герои изображены схематично. Их мысли передаются в речи посредством (В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)___(</a:t>
            </a:r>
            <a:r>
              <a:rPr lang="ru-RU" sz="2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     - Где работаешь-то?      «- Пишу,» - сказал я, не то чтобы надеясь, что они меня читали...      - Да? Где тебя печатали? «- Ерунда, - небрежно махнул я рукой. - Так, печатаюсь».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же использует художественное средство выразительности (Г</a:t>
            </a:r>
            <a:r>
              <a:rPr lang="ru-RU" sz="2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___(«жеваной желтизне зек»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72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704856" cy="566738"/>
          </a:xfrm>
        </p:spPr>
        <p:txBody>
          <a:bodyPr/>
          <a:lstStyle/>
          <a:p>
            <a:r>
              <a:rPr lang="ru-RU" sz="2800" dirty="0" smtClean="0"/>
              <a:t>Задание 2. Анализ художественной речи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43608" y="1556792"/>
            <a:ext cx="7416824" cy="3816424"/>
          </a:xfrm>
        </p:spPr>
        <p:txBody>
          <a:bodyPr>
            <a:normAutofit lnSpcReduction="10000"/>
          </a:bodyPr>
          <a:lstStyle/>
          <a:p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Произведение Михаила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Веллера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«Кошелек» обращено к вечным проблемам, которые не теряют своей актуальности и в современном мире. Автор пытается убедить читателя посредством яркой эмоционально-насыщенной речи. Этому способствуют такие тропы как (А</a:t>
            </a:r>
            <a:r>
              <a:rPr lang="ru-RU" sz="18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)_________(«Он служил как бы дном некого фильтра», «задымил вопрос»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,(Б</a:t>
            </a:r>
            <a:r>
              <a:rPr lang="ru-RU" sz="18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)__________(«трогательное и неумелое мужество», «грибной дух»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а также лексическое средство - (В)________ </a:t>
            </a:r>
            <a:r>
              <a:rPr lang="ru-RU" sz="18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(«кряхтел», «вывалился», «кейфовал»).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Создание атмосферы быта и динамичности действия поддерживают синтаксические средства, например, (Г)________( </a:t>
            </a:r>
            <a:r>
              <a:rPr lang="ru-RU" sz="18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«… Павел </a:t>
            </a:r>
            <a:r>
              <a:rPr lang="ru-RU" sz="180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Арсентьевич</a:t>
            </a:r>
            <a:r>
              <a:rPr lang="ru-RU" sz="18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стал настраиваться к обеду: разуваться, переодеваться, мыть руки…», «Верочка открыла защелку стенного шкафа, достала из синей нейлоновой куртки с надорванными карманами кошелек, с улыбкой открыла..»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(Д)_________ </a:t>
            </a:r>
            <a:r>
              <a:rPr lang="ru-RU" sz="18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(«Эффект в лаборатории оказался силен. Даже очень силен»).</a:t>
            </a:r>
            <a:endParaRPr lang="ru-RU" sz="1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460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65558" y="980728"/>
            <a:ext cx="735085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КЛЮЧИ:</a:t>
            </a:r>
          </a:p>
          <a:p>
            <a:endParaRPr lang="ru-RU" sz="3600" dirty="0" smtClean="0">
              <a:solidFill>
                <a:schemeClr val="bg1"/>
              </a:solidFill>
            </a:endParaRPr>
          </a:p>
          <a:p>
            <a:r>
              <a:rPr lang="ru-RU" sz="2800" dirty="0" smtClean="0">
                <a:solidFill>
                  <a:schemeClr val="bg1"/>
                </a:solidFill>
              </a:rPr>
              <a:t>Задание 1.  А </a:t>
            </a:r>
            <a:r>
              <a:rPr lang="ru-RU" sz="2800" dirty="0">
                <a:solidFill>
                  <a:schemeClr val="bg1"/>
                </a:solidFill>
              </a:rPr>
              <a:t>– 3, Б – 8, В – 9, Г – </a:t>
            </a:r>
            <a:r>
              <a:rPr lang="ru-RU" sz="2800" dirty="0" smtClean="0">
                <a:solidFill>
                  <a:schemeClr val="bg1"/>
                </a:solidFill>
              </a:rPr>
              <a:t>5;</a:t>
            </a:r>
          </a:p>
          <a:p>
            <a:endParaRPr lang="ru-RU" sz="2800" dirty="0" smtClean="0">
              <a:solidFill>
                <a:schemeClr val="bg1"/>
              </a:solidFill>
            </a:endParaRPr>
          </a:p>
          <a:p>
            <a:r>
              <a:rPr lang="ru-RU" sz="2800" dirty="0" smtClean="0">
                <a:solidFill>
                  <a:schemeClr val="bg1"/>
                </a:solidFill>
              </a:rPr>
              <a:t>Задание 2. А</a:t>
            </a:r>
            <a:r>
              <a:rPr lang="ru-RU" sz="2800" dirty="0">
                <a:solidFill>
                  <a:schemeClr val="bg1"/>
                </a:solidFill>
              </a:rPr>
              <a:t> – </a:t>
            </a:r>
            <a:r>
              <a:rPr lang="ru-RU" sz="2800" dirty="0" smtClean="0">
                <a:solidFill>
                  <a:schemeClr val="bg1"/>
                </a:solidFill>
              </a:rPr>
              <a:t>5</a:t>
            </a:r>
            <a:r>
              <a:rPr lang="ru-RU" sz="2800" dirty="0">
                <a:solidFill>
                  <a:schemeClr val="bg1"/>
                </a:solidFill>
              </a:rPr>
              <a:t>, </a:t>
            </a:r>
            <a:r>
              <a:rPr lang="ru-RU" sz="2800" dirty="0" smtClean="0">
                <a:solidFill>
                  <a:schemeClr val="bg1"/>
                </a:solidFill>
              </a:rPr>
              <a:t>Б</a:t>
            </a:r>
            <a:r>
              <a:rPr lang="ru-RU" sz="2800" dirty="0">
                <a:solidFill>
                  <a:schemeClr val="bg1"/>
                </a:solidFill>
              </a:rPr>
              <a:t> – </a:t>
            </a:r>
            <a:r>
              <a:rPr lang="ru-RU" sz="2800" dirty="0" smtClean="0">
                <a:solidFill>
                  <a:schemeClr val="bg1"/>
                </a:solidFill>
              </a:rPr>
              <a:t>3</a:t>
            </a:r>
            <a:r>
              <a:rPr lang="ru-RU" sz="2800" dirty="0">
                <a:solidFill>
                  <a:schemeClr val="bg1"/>
                </a:solidFill>
              </a:rPr>
              <a:t>, </a:t>
            </a:r>
            <a:r>
              <a:rPr lang="ru-RU" sz="2800" dirty="0" smtClean="0">
                <a:solidFill>
                  <a:schemeClr val="bg1"/>
                </a:solidFill>
              </a:rPr>
              <a:t>В</a:t>
            </a:r>
            <a:r>
              <a:rPr lang="ru-RU" sz="2800" dirty="0">
                <a:solidFill>
                  <a:schemeClr val="bg1"/>
                </a:solidFill>
              </a:rPr>
              <a:t> – </a:t>
            </a:r>
            <a:r>
              <a:rPr lang="ru-RU" sz="2800" dirty="0" smtClean="0">
                <a:solidFill>
                  <a:schemeClr val="bg1"/>
                </a:solidFill>
              </a:rPr>
              <a:t>4</a:t>
            </a:r>
            <a:r>
              <a:rPr lang="ru-RU" sz="2800" dirty="0">
                <a:solidFill>
                  <a:schemeClr val="bg1"/>
                </a:solidFill>
              </a:rPr>
              <a:t>, </a:t>
            </a:r>
            <a:r>
              <a:rPr lang="ru-RU" sz="2800" dirty="0" smtClean="0">
                <a:solidFill>
                  <a:schemeClr val="bg1"/>
                </a:solidFill>
              </a:rPr>
              <a:t>Г</a:t>
            </a:r>
            <a:r>
              <a:rPr lang="ru-RU" sz="2800" dirty="0">
                <a:solidFill>
                  <a:schemeClr val="bg1"/>
                </a:solidFill>
              </a:rPr>
              <a:t> – </a:t>
            </a:r>
            <a:r>
              <a:rPr lang="ru-RU" sz="2800" dirty="0" smtClean="0">
                <a:solidFill>
                  <a:schemeClr val="bg1"/>
                </a:solidFill>
              </a:rPr>
              <a:t>6</a:t>
            </a:r>
            <a:r>
              <a:rPr lang="ru-RU" sz="2800" dirty="0">
                <a:solidFill>
                  <a:schemeClr val="bg1"/>
                </a:solidFill>
              </a:rPr>
              <a:t>, </a:t>
            </a:r>
            <a:r>
              <a:rPr lang="ru-RU" sz="2800" dirty="0" smtClean="0">
                <a:solidFill>
                  <a:schemeClr val="bg1"/>
                </a:solidFill>
              </a:rPr>
              <a:t>Д</a:t>
            </a:r>
            <a:r>
              <a:rPr lang="ru-RU" sz="2800" dirty="0">
                <a:solidFill>
                  <a:schemeClr val="bg1"/>
                </a:solidFill>
              </a:rPr>
              <a:t> – </a:t>
            </a:r>
            <a:r>
              <a:rPr lang="ru-RU" sz="2800" dirty="0" smtClean="0">
                <a:solidFill>
                  <a:schemeClr val="bg1"/>
                </a:solidFill>
              </a:rPr>
              <a:t>8.</a:t>
            </a:r>
            <a:endParaRPr lang="ru-RU" sz="2800" dirty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71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836712"/>
            <a:ext cx="820891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</a:t>
            </a:r>
          </a:p>
          <a:p>
            <a:endParaRPr lang="ru-RU" sz="4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центре изображения: </a:t>
            </a:r>
            <a:endParaRPr lang="ru-RU" sz="3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проблемы</a:t>
            </a: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авторского взгляда и </a:t>
            </a: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авторской речи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62950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20688"/>
            <a:ext cx="763284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задание: </a:t>
            </a:r>
            <a:endParaRPr lang="ru-RU" sz="4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Выбрать любые три 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проблемы, аргументируйте их опираясь на читательский опыт или жизненные наблюдения, знания.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43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/>
          <a:lstStyle/>
          <a:p>
            <a:pPr algn="l"/>
            <a:r>
              <a:rPr lang="ru-RU" sz="2400" b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ОТРЫВОК.</a:t>
            </a:r>
            <a:br>
              <a:rPr lang="ru-RU" sz="2400" b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Отрывок </a:t>
            </a:r>
            <a:r>
              <a:rPr lang="ru-RU" sz="2400" b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dirty="0" smtClean="0">
                <a:solidFill>
                  <a:schemeClr val="bg1"/>
                </a:solidFill>
              </a:rPr>
              <a:t/>
            </a:r>
            <a:br>
              <a:rPr lang="ru-RU" sz="2800" dirty="0" smtClean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39248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«Деревня на своем веку повидала всякое… Вот так худо-бедно и жила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…,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держась своего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мeста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яру у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левого берега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 встречая и провожая годы, как воду, по  которой сносились с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другими поселениями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возле  которой извечно кормились. И как нет, казалось, конца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края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бегущей воде, </a:t>
            </a:r>
            <a:r>
              <a:rPr lang="ru-RU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нeт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веку деревне:  уходили  на погост одни,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нарождались другие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заваливались старые постройки, рубились новые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Так 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жила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деревня, перемогая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любые времена и напасти, триста с  лишним годов,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пока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грянул  однажды слух, 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что дальше 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деревне не  живать, не бывать.  Ниже  по Ангаре  строят  плотину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электростанции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вода  по  реке и  речкам  поднимется  и  разольется,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затопит многие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земли  и в том числе  в первую очередь,  конечно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,…»</a:t>
            </a:r>
          </a:p>
          <a:p>
            <a:pPr algn="just"/>
            <a:r>
              <a:rPr lang="ru-RU" dirty="0">
                <a:effectLst/>
              </a:rPr>
              <a:t>	</a:t>
            </a:r>
            <a:r>
              <a:rPr lang="ru-RU" dirty="0" smtClean="0">
                <a:effectLst/>
              </a:rPr>
              <a:t>						</a:t>
            </a:r>
            <a:r>
              <a:rPr lang="ru-RU" sz="3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1976 </a:t>
            </a:r>
            <a:r>
              <a:rPr lang="ru-RU" sz="3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</p:spTree>
    <p:extLst>
      <p:ext uri="{BB962C8B-B14F-4D97-AF65-F5344CB8AC3E}">
        <p14:creationId xmlns:p14="http://schemas.microsoft.com/office/powerpoint/2010/main" val="527185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620688"/>
            <a:ext cx="7283152" cy="796950"/>
          </a:xfrm>
        </p:spPr>
        <p:txBody>
          <a:bodyPr/>
          <a:lstStyle/>
          <a:p>
            <a:pPr algn="l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Отрывок 2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Идет охота на волков, идет охота!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серых хищников - матерых и щенков.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Кричат загонщики, и лают псы до рвоты.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Кровь на снегу и пятна красные флажков.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на равных играют с волками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Егеря, но не дрогнет рука!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Оградив нам свободу флажками,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Бьют уверенно, наверняка.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Волк не может нарушить традиций.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Видно, в детстве, слепые щенки,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Мы, волчата, сосали волчицу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всосали - "Нельзя за флажки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!«</a:t>
            </a:r>
          </a:p>
          <a:p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1968 год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459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Отрывок 3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ru-RU" dirty="0"/>
          </a:p>
          <a:p>
            <a:pPr marL="0" indent="0">
              <a:buNone/>
            </a:pP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Киоск звукозаписи</a:t>
            </a:r>
          </a:p>
          <a:p>
            <a:pPr marL="0" indent="0">
              <a:buNone/>
            </a:pP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Памяти Владимира Высоцкого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7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Тебя хоронили, как будто ты гений.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Кто — гений эпохи. Кто — гений мгновений.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 — бедный наш гений семидесятых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бедными гениями небогатых.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нас Окуджава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был Чехов с гитарой.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 — Зощенко песни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7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есенинкой</a:t>
            </a:r>
            <a:r>
              <a:rPr lang="ru-RU" sz="7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ярой,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в песнях твоих,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раздирающих душу,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Есть что-то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 сиплого хрипа </a:t>
            </a:r>
            <a:r>
              <a:rPr lang="ru-RU" sz="7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Хлопуши</a:t>
            </a:r>
            <a:r>
              <a:rPr lang="ru-RU" sz="7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…Киоск звукозаписи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около пляжа.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Жизнь кончилась.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началась распродажа</a:t>
            </a:r>
            <a:r>
              <a:rPr lang="ru-RU" sz="7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7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1980 год</a:t>
            </a:r>
            <a:endParaRPr lang="ru-RU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908720"/>
            <a:ext cx="79928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Синонимический ряд</a:t>
            </a:r>
          </a:p>
          <a:p>
            <a:pPr algn="just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Долги: 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обязанность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задоженность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обязательство, выплата, алименты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Кошелек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деньги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спонсор,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лопатник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банк, портмоне, бумажник.</a:t>
            </a:r>
          </a:p>
          <a:p>
            <a:pPr algn="just"/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76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351509"/>
            <a:ext cx="84969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sz="5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«обязательств» </a:t>
            </a:r>
            <a:endParaRPr lang="ru-RU" sz="5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5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рассказах </a:t>
            </a:r>
            <a:r>
              <a:rPr lang="ru-RU" sz="5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М.Веллера</a:t>
            </a:r>
            <a:endParaRPr lang="ru-RU" sz="5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05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9272" y="548680"/>
            <a:ext cx="849694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слов</a:t>
            </a:r>
          </a:p>
          <a:p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Обязанность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 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действий, возложенных на кого-н. и безусловных для выполнения. Права и обязанности граждан. Служебные обязанности. Возложить на кого-н,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</a:t>
            </a:r>
          </a:p>
          <a:p>
            <a:endPara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Обязательство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Официально данное обещание, обычно в письменной форме, требующее безусловного выполнения. </a:t>
            </a:r>
            <a:r>
              <a:rPr lang="ru-RU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Подписать о. Выполнение взятых на себя обязательств.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Документ о 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заёме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денег, ценностей (</a:t>
            </a:r>
            <a:r>
              <a:rPr lang="ru-RU" sz="28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спец.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 </a:t>
            </a:r>
            <a:r>
              <a:rPr lang="ru-RU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Долговое о. Заёмное о.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0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92696"/>
            <a:ext cx="864096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Этимология слова</a:t>
            </a:r>
          </a:p>
          <a:p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</a:t>
            </a:r>
            <a:r>
              <a:rPr lang="ru-RU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i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обязательство, обязанность</a:t>
            </a:r>
            <a:r>
              <a:rPr lang="ru-RU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произведены от глагола </a:t>
            </a:r>
            <a:r>
              <a:rPr lang="ru-RU" sz="2000" i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обязать</a:t>
            </a:r>
            <a:r>
              <a:rPr lang="ru-RU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(обязаться). </a:t>
            </a:r>
            <a:endParaRPr lang="ru-RU" sz="2000" dirty="0" smtClean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Возникли</a:t>
            </a:r>
            <a:r>
              <a:rPr lang="ru-RU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они не в 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 время</a:t>
            </a:r>
            <a:r>
              <a:rPr lang="ru-RU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ru-RU" sz="2000" dirty="0" smtClean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i="1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Обязательство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древнее, чем </a:t>
            </a:r>
            <a:r>
              <a:rPr lang="ru-RU" sz="2000" i="1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обязанность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Глагол</a:t>
            </a:r>
            <a:r>
              <a:rPr lang="ru-RU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i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обязать</a:t>
            </a:r>
            <a:r>
              <a:rPr lang="ru-RU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 языке 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древнерусской</a:t>
            </a:r>
            <a:r>
              <a:rPr lang="ru-RU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письменности XI—XV вв. сохранял свои конкретные значения — `</a:t>
            </a:r>
            <a:r>
              <a:rPr lang="ru-RU" sz="2000" i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обвязать, перевязать, сделать перевязку</a:t>
            </a:r>
            <a:r>
              <a:rPr lang="ru-RU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 (ср. </a:t>
            </a:r>
            <a:r>
              <a:rPr lang="ru-RU" sz="20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обязание</a:t>
            </a:r>
            <a:r>
              <a:rPr lang="ru-RU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—`обвязка, перевязка'), </a:t>
            </a:r>
            <a:r>
              <a:rPr lang="ru-RU" sz="2000" dirty="0" err="1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обязатися</a:t>
            </a:r>
            <a:r>
              <a:rPr lang="ru-RU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`</a:t>
            </a:r>
            <a:r>
              <a:rPr lang="ru-RU" sz="2000" i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 обвязанным, спутаться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'.</a:t>
            </a:r>
          </a:p>
          <a:p>
            <a:r>
              <a:rPr lang="ru-RU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Но, наряду с прямыми 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конкретными значениями</a:t>
            </a:r>
            <a:r>
              <a:rPr lang="ru-RU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endParaRPr lang="ru-RU" sz="2000" dirty="0" smtClean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этом гнезде слов еще в старославянском языке обозначались и переносные 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оттенки внутренней</a:t>
            </a:r>
            <a:r>
              <a:rPr lang="ru-RU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000" i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моральной, духовной связанности</a:t>
            </a:r>
            <a:r>
              <a:rPr lang="ru-RU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 русских памятниках более поздней поры (конца XIV в.) с глаголом </a:t>
            </a:r>
            <a:endParaRPr lang="ru-RU" sz="2000" dirty="0" smtClean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i="1" dirty="0" err="1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обязоватися</a:t>
            </a:r>
            <a:r>
              <a:rPr lang="ru-RU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сочетается оттенок 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только</a:t>
            </a:r>
            <a:r>
              <a:rPr lang="ru-RU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моральной, </a:t>
            </a:r>
            <a:endParaRPr lang="ru-RU" sz="2000" dirty="0" smtClean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</a:t>
            </a:r>
            <a:r>
              <a:rPr lang="ru-RU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 материальной, экономической связанности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(См</a:t>
            </a:r>
            <a:r>
              <a:rPr lang="ru-RU" sz="12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в работе «Основные этапы истории русского языка» (Виноградов. </a:t>
            </a:r>
            <a:r>
              <a:rPr lang="ru-RU" sz="12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Избр</a:t>
            </a:r>
            <a:r>
              <a:rPr lang="ru-RU" sz="12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тр.: </a:t>
            </a:r>
            <a:r>
              <a:rPr lang="ru-RU" sz="12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русск</a:t>
            </a:r>
            <a:r>
              <a:rPr lang="ru-RU" sz="12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лит</a:t>
            </a:r>
            <a:r>
              <a:rPr lang="ru-RU" sz="12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яз., с. 42). </a:t>
            </a:r>
            <a:r>
              <a:rPr lang="ru-RU" sz="12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 Е.X</a:t>
            </a:r>
            <a:r>
              <a:rPr lang="ru-RU" sz="12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endParaRPr lang="ru-RU" sz="12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в тексте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2167271"/>
              </p:ext>
            </p:extLst>
          </p:nvPr>
        </p:nvGraphicFramePr>
        <p:xfrm>
          <a:off x="827582" y="1772816"/>
          <a:ext cx="7632849" cy="3528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6225"/>
                <a:gridCol w="3642341"/>
                <a:gridCol w="2544283"/>
              </a:tblGrid>
              <a:tr h="441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Проблема 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Фрагмент, суждение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2.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3.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4.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5.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6.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7.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39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ok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Book-PowerPoint-Template</Template>
  <TotalTime>603</TotalTime>
  <Words>1044</Words>
  <Application>Microsoft Office PowerPoint</Application>
  <PresentationFormat>Экран (4:3)</PresentationFormat>
  <Paragraphs>106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Book-PowerPoint-Template</vt:lpstr>
      <vt:lpstr>ОТКРЫТЫЙ УРОК</vt:lpstr>
      <vt:lpstr>ПРОЧИТАЙТЕ ОТРЫВОК.  Отрывок 1 </vt:lpstr>
      <vt:lpstr>Отрывок 2</vt:lpstr>
      <vt:lpstr>Отрывок 3</vt:lpstr>
      <vt:lpstr>Презентация PowerPoint</vt:lpstr>
      <vt:lpstr>Презентация PowerPoint</vt:lpstr>
      <vt:lpstr>Презентация PowerPoint</vt:lpstr>
      <vt:lpstr>Презентация PowerPoint</vt:lpstr>
      <vt:lpstr>Проблемы в тексте</vt:lpstr>
      <vt:lpstr>Интервью с Кошельком</vt:lpstr>
      <vt:lpstr>Презентация PowerPoint</vt:lpstr>
      <vt:lpstr>Презентация PowerPoint</vt:lpstr>
      <vt:lpstr>Задание 2. Анализ художественной речи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User</dc:creator>
  <cp:lastModifiedBy>Женя</cp:lastModifiedBy>
  <cp:revision>15</cp:revision>
  <dcterms:created xsi:type="dcterms:W3CDTF">2014-06-09T11:46:13Z</dcterms:created>
  <dcterms:modified xsi:type="dcterms:W3CDTF">2018-03-19T00:17:28Z</dcterms:modified>
</cp:coreProperties>
</file>